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2"/>
  </p:notesMasterIdLst>
  <p:sldIdLst>
    <p:sldId id="256" r:id="rId2"/>
    <p:sldId id="403" r:id="rId3"/>
    <p:sldId id="723" r:id="rId4"/>
    <p:sldId id="833" r:id="rId5"/>
    <p:sldId id="779" r:id="rId6"/>
    <p:sldId id="821" r:id="rId7"/>
    <p:sldId id="822" r:id="rId8"/>
    <p:sldId id="823" r:id="rId9"/>
    <p:sldId id="716" r:id="rId10"/>
    <p:sldId id="773" r:id="rId11"/>
    <p:sldId id="713" r:id="rId12"/>
    <p:sldId id="747" r:id="rId13"/>
    <p:sldId id="840" r:id="rId14"/>
    <p:sldId id="818" r:id="rId15"/>
    <p:sldId id="836" r:id="rId16"/>
    <p:sldId id="746" r:id="rId17"/>
    <p:sldId id="801" r:id="rId18"/>
    <p:sldId id="802" r:id="rId19"/>
    <p:sldId id="803" r:id="rId20"/>
    <p:sldId id="804" r:id="rId21"/>
    <p:sldId id="837" r:id="rId22"/>
    <p:sldId id="838" r:id="rId23"/>
    <p:sldId id="812" r:id="rId24"/>
    <p:sldId id="811" r:id="rId25"/>
    <p:sldId id="810" r:id="rId26"/>
    <p:sldId id="809" r:id="rId27"/>
    <p:sldId id="807" r:id="rId28"/>
    <p:sldId id="813" r:id="rId29"/>
    <p:sldId id="814" r:id="rId30"/>
    <p:sldId id="824" r:id="rId31"/>
    <p:sldId id="819" r:id="rId32"/>
    <p:sldId id="820" r:id="rId33"/>
    <p:sldId id="839" r:id="rId34"/>
    <p:sldId id="742" r:id="rId35"/>
    <p:sldId id="816" r:id="rId36"/>
    <p:sldId id="817" r:id="rId37"/>
    <p:sldId id="832" r:id="rId38"/>
    <p:sldId id="798" r:id="rId39"/>
    <p:sldId id="712" r:id="rId40"/>
    <p:sldId id="722" r:id="rId41"/>
    <p:sldId id="772" r:id="rId42"/>
    <p:sldId id="775" r:id="rId43"/>
    <p:sldId id="767" r:id="rId44"/>
    <p:sldId id="768" r:id="rId45"/>
    <p:sldId id="776" r:id="rId46"/>
    <p:sldId id="769" r:id="rId47"/>
    <p:sldId id="766" r:id="rId48"/>
    <p:sldId id="790" r:id="rId49"/>
    <p:sldId id="791" r:id="rId50"/>
    <p:sldId id="751" r:id="rId51"/>
    <p:sldId id="710" r:id="rId52"/>
    <p:sldId id="777" r:id="rId53"/>
    <p:sldId id="778" r:id="rId54"/>
    <p:sldId id="792" r:id="rId55"/>
    <p:sldId id="731" r:id="rId56"/>
    <p:sldId id="783" r:id="rId57"/>
    <p:sldId id="782" r:id="rId58"/>
    <p:sldId id="785" r:id="rId59"/>
    <p:sldId id="784" r:id="rId60"/>
    <p:sldId id="786" r:id="rId61"/>
    <p:sldId id="744" r:id="rId62"/>
    <p:sldId id="787" r:id="rId63"/>
    <p:sldId id="834" r:id="rId64"/>
    <p:sldId id="788" r:id="rId65"/>
    <p:sldId id="793" r:id="rId66"/>
    <p:sldId id="794" r:id="rId67"/>
    <p:sldId id="789" r:id="rId68"/>
    <p:sldId id="835" r:id="rId69"/>
    <p:sldId id="702" r:id="rId70"/>
    <p:sldId id="796" r:id="rId7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23"/>
            <p14:sldId id="833"/>
            <p14:sldId id="779"/>
            <p14:sldId id="821"/>
            <p14:sldId id="822"/>
            <p14:sldId id="823"/>
            <p14:sldId id="716"/>
            <p14:sldId id="773"/>
            <p14:sldId id="713"/>
            <p14:sldId id="747"/>
            <p14:sldId id="840"/>
            <p14:sldId id="818"/>
            <p14:sldId id="836"/>
            <p14:sldId id="746"/>
            <p14:sldId id="801"/>
            <p14:sldId id="802"/>
            <p14:sldId id="803"/>
            <p14:sldId id="804"/>
            <p14:sldId id="837"/>
            <p14:sldId id="838"/>
            <p14:sldId id="812"/>
            <p14:sldId id="811"/>
            <p14:sldId id="810"/>
            <p14:sldId id="809"/>
            <p14:sldId id="807"/>
            <p14:sldId id="813"/>
            <p14:sldId id="814"/>
            <p14:sldId id="824"/>
            <p14:sldId id="819"/>
            <p14:sldId id="820"/>
            <p14:sldId id="839"/>
            <p14:sldId id="742"/>
            <p14:sldId id="816"/>
            <p14:sldId id="817"/>
            <p14:sldId id="832"/>
            <p14:sldId id="798"/>
            <p14:sldId id="712"/>
            <p14:sldId id="722"/>
            <p14:sldId id="772"/>
            <p14:sldId id="775"/>
            <p14:sldId id="767"/>
            <p14:sldId id="768"/>
            <p14:sldId id="776"/>
            <p14:sldId id="769"/>
            <p14:sldId id="766"/>
            <p14:sldId id="790"/>
            <p14:sldId id="791"/>
            <p14:sldId id="751"/>
            <p14:sldId id="710"/>
            <p14:sldId id="777"/>
            <p14:sldId id="778"/>
            <p14:sldId id="792"/>
            <p14:sldId id="731"/>
            <p14:sldId id="783"/>
            <p14:sldId id="782"/>
            <p14:sldId id="785"/>
            <p14:sldId id="784"/>
            <p14:sldId id="786"/>
            <p14:sldId id="744"/>
            <p14:sldId id="787"/>
            <p14:sldId id="834"/>
            <p14:sldId id="788"/>
            <p14:sldId id="793"/>
            <p14:sldId id="794"/>
            <p14:sldId id="789"/>
            <p14:sldId id="835"/>
            <p14:sldId id="702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9E60B8"/>
    <a:srgbClr val="FB8E20"/>
    <a:srgbClr val="36544F"/>
    <a:srgbClr val="B04432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13"/>
    <p:restoredTop sz="96911" autoAdjust="0"/>
  </p:normalViewPr>
  <p:slideViewPr>
    <p:cSldViewPr snapToGrid="0" snapToObjects="1">
      <p:cViewPr varScale="1">
        <p:scale>
          <a:sx n="151" d="100"/>
          <a:sy n="151" d="100"/>
        </p:scale>
        <p:origin x="1392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tiff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projects.wojtekmaj.pl/react-lifecycle-methods-diagram/" TargetMode="External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localhost:9081/dashboard?delayfetch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localhost:9081/?delayimg" TargetMode="Externa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nilshartmann/react-chat-example" TargetMode="External"/><Relationship Id="rId4" Type="http://schemas.openxmlformats.org/officeDocument/2006/relationships/hyperlink" Target="https://bit.ly/oose-react-2019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2695" y="-542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2019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OOSE Hamburg | Januar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4996116"/>
            <a:ext cx="3724508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bit.ly</a:t>
            </a:r>
            <a:r>
              <a:rPr lang="de-DE" b="1" dirty="0">
                <a:solidFill>
                  <a:srgbClr val="36544F"/>
                </a:solidFill>
              </a:rPr>
              <a:t>/oose-react-2019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2" y="1439144"/>
            <a:ext cx="3589041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Neues Jahr, alles neu?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26253" y="3073715"/>
            <a:ext cx="10534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6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</a:t>
            </a:r>
            <a:r>
              <a:rPr lang="de-DE" sz="3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8</a:t>
            </a:r>
            <a:endParaRPr lang="de-DE" sz="2800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276B477-9B12-4748-BEB0-1A865DC5D962}"/>
              </a:ext>
            </a:extLst>
          </p:cNvPr>
          <p:cNvSpPr/>
          <p:nvPr/>
        </p:nvSpPr>
        <p:spPr>
          <a:xfrm>
            <a:off x="2676142" y="5282842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77"/>
              </a:rPr>
              <a:t>* https://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facebook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77"/>
              </a:rPr>
              <a:t>/pull/14692/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files</a:t>
            </a:r>
            <a:endParaRPr lang="de-DE" sz="105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6014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2602551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beginnen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am Anfang einer Komponente stehen</a:t>
            </a:r>
          </a:p>
          <a:p>
            <a:pPr lvl="1"/>
            <a:r>
              <a:rPr lang="de-DE" dirty="0"/>
              <a:t>es gibt noch mehr Regeln</a:t>
            </a:r>
          </a:p>
          <a:p>
            <a:pPr lvl="1"/>
            <a:r>
              <a:rPr lang="de-DE" b="0" dirty="0"/>
              <a:t>eigenes es-</a:t>
            </a:r>
            <a:r>
              <a:rPr lang="de-DE" b="0" dirty="0" err="1"/>
              <a:t>lint</a:t>
            </a:r>
            <a:r>
              <a:rPr lang="de-DE" dirty="0"/>
              <a:t> </a:t>
            </a:r>
            <a:r>
              <a:rPr lang="de-DE" b="0" dirty="0" err="1"/>
              <a:t>Plug-in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2135503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useDispatch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Vielleicht als ersten zeigen?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>
                <a:solidFill>
                  <a:srgbClr val="FF0000"/>
                </a:solidFill>
                <a:latin typeface="Source Code Pro Black" panose="020B0509030403020204" pitchFamily="49" charset="0"/>
                <a:ea typeface="Source Code Pro Black" panose="020B0509030403020204" pitchFamily="49" charset="0"/>
              </a:rPr>
              <a:t>TODO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39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8950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9CB57E9-51CB-A940-B69C-377B2A2618E7}"/>
              </a:ext>
            </a:extLst>
          </p:cNvPr>
          <p:cNvSpPr txBox="1"/>
          <p:nvPr/>
        </p:nvSpPr>
        <p:spPr>
          <a:xfrm>
            <a:off x="1860551" y="4385509"/>
            <a:ext cx="5880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577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Default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1983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9727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1415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841420" y="420867"/>
            <a:ext cx="6223178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Programmierer und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Traniner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BDC1A2F-3D83-1F4A-AD1B-120F7896E2D3}"/>
              </a:ext>
            </a:extLst>
          </p:cNvPr>
          <p:cNvSpPr/>
          <p:nvPr/>
        </p:nvSpPr>
        <p:spPr>
          <a:xfrm>
            <a:off x="2890183" y="466738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28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useDispatch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useDispatch</a:t>
            </a:r>
            <a:r>
              <a:rPr lang="de-DE" b="0" dirty="0">
                <a:solidFill>
                  <a:srgbClr val="36544F"/>
                </a:solidFill>
              </a:rPr>
              <a:t>: Für komplexe State-Objekte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7481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useDispatch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useDispatch</a:t>
            </a:r>
            <a:r>
              <a:rPr lang="de-DE" b="0" dirty="0">
                <a:solidFill>
                  <a:srgbClr val="36544F"/>
                </a:solidFill>
              </a:rPr>
              <a:t>: Für globalen App State</a:t>
            </a:r>
          </a:p>
          <a:p>
            <a:r>
              <a:rPr lang="de-DE" b="0" dirty="0">
                <a:solidFill>
                  <a:srgbClr val="36544F"/>
                </a:solidFill>
              </a:rPr>
              <a:t>Statt Properties rumreichen</a:t>
            </a:r>
          </a:p>
          <a:p>
            <a:r>
              <a:rPr lang="de-DE" b="0" dirty="0">
                <a:solidFill>
                  <a:srgbClr val="36544F"/>
                </a:solidFill>
              </a:rPr>
              <a:t>Empfänger kann Actions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677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</p:spTree>
    <p:extLst>
      <p:ext uri="{BB962C8B-B14F-4D97-AF65-F5344CB8AC3E}">
        <p14:creationId xmlns:p14="http://schemas.microsoft.com/office/powerpoint/2010/main" val="18249124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076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762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1139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641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7593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048000" y="4111099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075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Disclaimer: "a </a:t>
            </a:r>
            <a:r>
              <a:rPr lang="de-DE" spc="80" dirty="0" err="1"/>
              <a:t>bit</a:t>
            </a:r>
            <a:r>
              <a:rPr lang="de-DE" spc="80" dirty="0"/>
              <a:t> </a:t>
            </a:r>
            <a:r>
              <a:rPr lang="de-DE" spc="80" dirty="0" err="1"/>
              <a:t>confused</a:t>
            </a:r>
            <a:r>
              <a:rPr lang="de-DE" spc="80" dirty="0"/>
              <a:t>"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146533D-AC02-7440-A7B5-11459B7D7BBA}"/>
              </a:ext>
            </a:extLst>
          </p:cNvPr>
          <p:cNvSpPr/>
          <p:nvPr/>
        </p:nvSpPr>
        <p:spPr>
          <a:xfrm>
            <a:off x="0" y="0"/>
            <a:ext cx="9906000" cy="606777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D97900-9B83-0D41-9834-34CD393ED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732" y="1038070"/>
            <a:ext cx="7336536" cy="336257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95514B2-C9A3-4645-8E6C-84AA9201C746}"/>
              </a:ext>
            </a:extLst>
          </p:cNvPr>
          <p:cNvSpPr/>
          <p:nvPr/>
        </p:nvSpPr>
        <p:spPr>
          <a:xfrm>
            <a:off x="1838974" y="3924300"/>
            <a:ext cx="774700" cy="527149"/>
          </a:xfrm>
          <a:prstGeom prst="ellipse">
            <a:avLst/>
          </a:prstGeom>
          <a:noFill/>
          <a:ln w="22225"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1068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</p:spTree>
    <p:extLst>
      <p:ext uri="{BB962C8B-B14F-4D97-AF65-F5344CB8AC3E}">
        <p14:creationId xmlns:p14="http://schemas.microsoft.com/office/powerpoint/2010/main" val="33969549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e.which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13)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onKeyPress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5258632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6554973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5090916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(`http://localhost:9000/${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72EADB-0C3D-7047-8E4C-020B1FDE318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227033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Verwendung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Dashboard(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4A962C6-FF80-824F-8C91-27DA2FD2093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561805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FA3A7A-D559-EB47-B0ED-B3F5F182320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715893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FA3A7A-D559-EB47-B0ED-B3F5F182320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166730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5D9BF33-6415-634C-BB08-E4B41686D4E4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808498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Rückblick...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956303" y="3797848"/>
            <a:ext cx="3993402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Fiber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1348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16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32710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kann das Rendern von Komponenten unterbrechen, während (asynchron) Daten geladen werden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aktuell (nur) für Code Splitting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35D890-93E9-5D45-867C-812BD1F31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57" y="1807042"/>
            <a:ext cx="5371607" cy="491956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518DEC-2727-0342-92AB-A72130169CFD}"/>
              </a:ext>
            </a:extLst>
          </p:cNvPr>
          <p:cNvSpPr/>
          <p:nvPr/>
        </p:nvSpPr>
        <p:spPr>
          <a:xfrm>
            <a:off x="2003729" y="5740842"/>
            <a:ext cx="1963972" cy="77922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5941957" y="36898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4487314" y="3471810"/>
            <a:ext cx="4228465" cy="206608"/>
            <a:chOff x="4487314" y="3471810"/>
            <a:chExt cx="4228465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5779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87314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87314" y="3678418"/>
              <a:ext cx="4228300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"Flickern"</a:t>
            </a:r>
          </a:p>
          <a:p>
            <a:r>
              <a:rPr lang="de-DE" b="0" dirty="0">
                <a:solidFill>
                  <a:srgbClr val="36544F"/>
                </a:solidFill>
              </a:rPr>
              <a:t>Entsteht, wenn Ladezeiten sehr schnell sind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indicator</a:t>
            </a:r>
            <a:r>
              <a:rPr lang="de-DE" b="0" dirty="0">
                <a:solidFill>
                  <a:srgbClr val="36544F"/>
                </a:solidFill>
              </a:rPr>
              <a:t> wird für wenige Millisekunden angezeigt und verwirrt eher als es nützt</a:t>
            </a:r>
          </a:p>
        </p:txBody>
      </p:sp>
    </p:spTree>
    <p:extLst>
      <p:ext uri="{BB962C8B-B14F-4D97-AF65-F5344CB8AC3E}">
        <p14:creationId xmlns:p14="http://schemas.microsoft.com/office/powerpoint/2010/main" val="269830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72879" y="4610648"/>
            <a:ext cx="936025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4FE32C-66B4-A145-A59A-FF941BAE526E}"/>
              </a:ext>
            </a:extLst>
          </p:cNvPr>
          <p:cNvSpPr/>
          <p:nvPr/>
        </p:nvSpPr>
        <p:spPr>
          <a:xfrm>
            <a:off x="4495617" y="4148983"/>
            <a:ext cx="16337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16.x-alpha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655AFA-BCAC-B54C-B904-7952B0680FB6}"/>
              </a:ext>
            </a:extLst>
          </p:cNvPr>
          <p:cNvSpPr/>
          <p:nvPr/>
        </p:nvSpPr>
        <p:spPr>
          <a:xfrm>
            <a:off x="5702117" y="4035972"/>
            <a:ext cx="1050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err="1">
                <a:solidFill>
                  <a:srgbClr val="FB8E20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1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!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617308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116446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151377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Besseres Umgehen mit IO</a:t>
            </a:r>
          </a:p>
          <a:p>
            <a:pPr lvl="1"/>
            <a:r>
              <a:rPr lang="de-DE" dirty="0"/>
              <a:t>Einheitliche API für das Arbeiten mit asynchronen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Pausieren des </a:t>
            </a:r>
            <a:r>
              <a:rPr lang="de-DE" b="0" dirty="0" err="1">
                <a:solidFill>
                  <a:srgbClr val="36544F"/>
                </a:solidFill>
              </a:rPr>
              <a:t>Renders</a:t>
            </a:r>
            <a:r>
              <a:rPr lang="de-DE" b="0" dirty="0">
                <a:solidFill>
                  <a:srgbClr val="36544F"/>
                </a:solidFill>
              </a:rPr>
              <a:t> von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</a:rPr>
              <a:t>einem Teil </a:t>
            </a:r>
            <a:r>
              <a:rPr lang="de-DE" b="0" dirty="0">
                <a:solidFill>
                  <a:srgbClr val="36544F"/>
                </a:solidFill>
              </a:rPr>
              <a:t>der </a:t>
            </a:r>
            <a:r>
              <a:rPr lang="de-DE" b="0" dirty="0" err="1">
                <a:solidFill>
                  <a:srgbClr val="36544F"/>
                </a:solidFill>
              </a:rPr>
              <a:t>Komponeten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004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16.x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Rückblick...</a:t>
            </a:r>
          </a:p>
          <a:p>
            <a:r>
              <a:rPr lang="de-DE" b="0" dirty="0">
                <a:solidFill>
                  <a:srgbClr val="36544F"/>
                </a:solidFill>
              </a:rPr>
              <a:t>Erste 16.x Major-Version im September 2017 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Seitdem nur Minor-Versionen </a:t>
            </a:r>
          </a:p>
          <a:p>
            <a:r>
              <a:rPr lang="de-DE" b="0" dirty="0">
                <a:solidFill>
                  <a:srgbClr val="36544F"/>
                </a:solidFill>
              </a:rPr>
              <a:t>Trotzdem sehr viele neue Features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neuer Rendering Modus</a:t>
            </a:r>
          </a:p>
          <a:p>
            <a:pPr lvl="1"/>
            <a:r>
              <a:rPr lang="de-DE" dirty="0"/>
              <a:t>Hooks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Suspense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Gut geeignet für langlaufende (Enterprise-)Anwendungen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40777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Rendern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801BB99-94DA-ED49-AA1C-5F21F2478A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Unterscheidung in </a:t>
            </a:r>
            <a:r>
              <a:rPr lang="de-DE" dirty="0" err="1"/>
              <a:t>Render</a:t>
            </a:r>
            <a:r>
              <a:rPr lang="de-DE" dirty="0"/>
              <a:t>- und Commit-Phase</a:t>
            </a:r>
          </a:p>
          <a:p>
            <a:pPr lvl="1"/>
            <a:r>
              <a:rPr lang="de-DE" dirty="0" err="1"/>
              <a:t>Render</a:t>
            </a:r>
            <a:r>
              <a:rPr lang="de-DE" dirty="0"/>
              <a:t> Phase ist "pure", darf keine Nebeneffekte haben</a:t>
            </a:r>
          </a:p>
          <a:p>
            <a:pPr lvl="1"/>
            <a:r>
              <a:rPr lang="de-DE" dirty="0"/>
              <a:t>Deswegen neue </a:t>
            </a:r>
            <a:r>
              <a:rPr lang="de-DE" dirty="0" err="1"/>
              <a:t>Lifecycle</a:t>
            </a:r>
            <a:r>
              <a:rPr lang="de-DE" dirty="0"/>
              <a:t>-Methoden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105F76-D987-8A43-A256-B4EF52A0E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517" y="2420439"/>
            <a:ext cx="6684778" cy="365785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D5B51F0-5710-6D47-9546-01B5F7087968}"/>
              </a:ext>
            </a:extLst>
          </p:cNvPr>
          <p:cNvSpPr/>
          <p:nvPr/>
        </p:nvSpPr>
        <p:spPr>
          <a:xfrm>
            <a:off x="203200" y="6465899"/>
            <a:ext cx="83373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http://projects.wojtekmaj.pl/react-lifecycle-methods-diagram/</a:t>
            </a:r>
            <a:endParaRPr lang="de-DE" dirty="0"/>
          </a:p>
          <a:p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F711723-C4A9-2E42-855B-EA82EB5BC155}"/>
              </a:ext>
            </a:extLst>
          </p:cNvPr>
          <p:cNvSpPr/>
          <p:nvPr/>
        </p:nvSpPr>
        <p:spPr>
          <a:xfrm>
            <a:off x="2554654" y="6078298"/>
            <a:ext cx="63744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dan_abramov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/981712092611989509</a:t>
            </a:r>
          </a:p>
        </p:txBody>
      </p:sp>
    </p:spTree>
    <p:extLst>
      <p:ext uri="{BB962C8B-B14F-4D97-AF65-F5344CB8AC3E}">
        <p14:creationId xmlns:p14="http://schemas.microsoft.com/office/powerpoint/2010/main" val="9277668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Mode [16.7]</a:t>
            </a:r>
          </a:p>
          <a:p>
            <a:pPr lvl="1"/>
            <a:r>
              <a:rPr lang="de-DE" dirty="0" err="1"/>
              <a:t>Concurrent</a:t>
            </a:r>
            <a:r>
              <a:rPr lang="de-DE" dirty="0"/>
              <a:t> Mode muss explizit eingeschaltet werden</a:t>
            </a:r>
          </a:p>
          <a:p>
            <a:pPr lvl="1"/>
            <a:r>
              <a:rPr lang="de-DE" dirty="0"/>
              <a:t>Geht auf jeder Ebene in der Anwendung</a:t>
            </a:r>
          </a:p>
          <a:p>
            <a:pPr lvl="2"/>
            <a:r>
              <a:rPr lang="de-DE" dirty="0"/>
              <a:t>Sehr gut für Migration, falls es Probleme gibt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3429000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ReactDOM.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getDocumentById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&lt;App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408FD18-65E1-2D47-8E05-2645A2E6D83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0959713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Flickern verhindern mit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  <a:p>
            <a:r>
              <a:rPr lang="de-DE" b="0" dirty="0" err="1">
                <a:solidFill>
                  <a:srgbClr val="1778B8"/>
                </a:solidFill>
              </a:rPr>
              <a:t>maxDuration</a:t>
            </a:r>
            <a:r>
              <a:rPr lang="de-DE" b="0" dirty="0">
                <a:solidFill>
                  <a:srgbClr val="36544F"/>
                </a:solidFill>
              </a:rPr>
              <a:t> legt eine Zeit fest, bis </a:t>
            </a:r>
            <a:r>
              <a:rPr lang="de-DE" b="0" dirty="0" err="1">
                <a:solidFill>
                  <a:srgbClr val="9E60B8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gerendert wird</a:t>
            </a:r>
          </a:p>
          <a:p>
            <a:r>
              <a:rPr lang="de-DE" b="0" dirty="0">
                <a:solidFill>
                  <a:srgbClr val="36544F"/>
                </a:solidFill>
              </a:rPr>
              <a:t>Bis dahin wird bestehende Komponente angezeigt</a:t>
            </a:r>
          </a:p>
          <a:p>
            <a:r>
              <a:rPr lang="de-DE" b="0" dirty="0">
                <a:solidFill>
                  <a:srgbClr val="36544F"/>
                </a:solidFill>
              </a:rPr>
              <a:t>Vor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16.7 nicht / nur schwer möglich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DDA61E6-F020-9247-BBAB-37B0CADA31F0}"/>
              </a:ext>
            </a:extLst>
          </p:cNvPr>
          <p:cNvSpPr txBox="1"/>
          <p:nvPr/>
        </p:nvSpPr>
        <p:spPr>
          <a:xfrm>
            <a:off x="203036" y="3024176"/>
            <a:ext cx="94995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maxDuration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={100}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={&lt;h1&gt;...&lt;/h1&gt;}&gt;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354F6F-F424-1E42-93F1-D34061BDDCE0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748468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 mit </a:t>
            </a:r>
            <a:r>
              <a:rPr lang="de-DE" dirty="0" err="1"/>
              <a:t>maxDuration</a:t>
            </a:r>
            <a:r>
              <a:rPr lang="de-DE" dirty="0"/>
              <a:t> 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013C8F0-8947-8E4B-BE1C-916293F458EA}"/>
              </a:ext>
            </a:extLst>
          </p:cNvPr>
          <p:cNvSpPr txBox="1"/>
          <p:nvPr/>
        </p:nvSpPr>
        <p:spPr>
          <a:xfrm>
            <a:off x="444500" y="144780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http://localhost:9081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20C695-DE64-4E40-8F16-BE32A57C4A3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79947551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 [16.x ~</a:t>
            </a:r>
            <a:r>
              <a:rPr lang="de-DE" dirty="0" err="1"/>
              <a:t>mid</a:t>
            </a:r>
            <a:r>
              <a:rPr lang="de-DE" dirty="0"/>
              <a:t> 2019]: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i="1" dirty="0">
                <a:solidFill>
                  <a:srgbClr val="36544F"/>
                </a:solidFill>
              </a:rPr>
              <a:t>Alle gezeigten Beispiele verwenden </a:t>
            </a:r>
            <a:r>
              <a:rPr lang="de-DE" b="0" i="1" dirty="0" err="1">
                <a:solidFill>
                  <a:srgbClr val="36544F"/>
                </a:solidFill>
              </a:rPr>
              <a:t>unstable</a:t>
            </a:r>
            <a:r>
              <a:rPr lang="de-DE" b="0" i="1" dirty="0">
                <a:solidFill>
                  <a:srgbClr val="36544F"/>
                </a:solidFill>
              </a:rPr>
              <a:t> API!!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AE7D16A-2FF0-D744-B8FE-0E1A709E93C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57964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REST Aufrufe mit </a:t>
            </a:r>
            <a:r>
              <a:rPr lang="de-DE" b="0" dirty="0" err="1"/>
              <a:t>fetch</a:t>
            </a:r>
            <a:endParaRPr lang="de-DE" b="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D6358C-889B-2145-ACDA-60BE3379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50" y="1463923"/>
            <a:ext cx="5138049" cy="512721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04C1066-E8C6-4E4C-B855-06020BAC77F3}"/>
              </a:ext>
            </a:extLst>
          </p:cNvPr>
          <p:cNvSpPr/>
          <p:nvPr/>
        </p:nvSpPr>
        <p:spPr>
          <a:xfrm>
            <a:off x="725951" y="2631304"/>
            <a:ext cx="1013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19EF0C8-8717-704E-90B9-9B1E68B98C23}"/>
              </a:ext>
            </a:extLst>
          </p:cNvPr>
          <p:cNvSpPr/>
          <p:nvPr/>
        </p:nvSpPr>
        <p:spPr>
          <a:xfrm>
            <a:off x="675151" y="4778482"/>
            <a:ext cx="1106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DFE2F27-F45F-364B-9BDA-34C3B1B727C0}"/>
              </a:ext>
            </a:extLst>
          </p:cNvPr>
          <p:cNvCxnSpPr>
            <a:cxnSpLocks/>
          </p:cNvCxnSpPr>
          <p:nvPr/>
        </p:nvCxnSpPr>
        <p:spPr>
          <a:xfrm flipH="1">
            <a:off x="1781910" y="4947759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0165B7F-1D68-054A-91BC-B5230D717F33}"/>
              </a:ext>
            </a:extLst>
          </p:cNvPr>
          <p:cNvCxnSpPr>
            <a:cxnSpLocks/>
          </p:cNvCxnSpPr>
          <p:nvPr/>
        </p:nvCxnSpPr>
        <p:spPr>
          <a:xfrm flipH="1">
            <a:off x="1781910" y="2821618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A5D587-5606-034E-A657-8CBC2E0CC258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635821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Daten laden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"Klassisches" Daten laden</a:t>
            </a:r>
          </a:p>
          <a:p>
            <a:pPr lvl="1"/>
            <a:r>
              <a:rPr lang="de-DE" dirty="0"/>
              <a:t>In </a:t>
            </a:r>
            <a:r>
              <a:rPr lang="de-DE" dirty="0" err="1"/>
              <a:t>componentDidMount</a:t>
            </a:r>
            <a:r>
              <a:rPr lang="de-DE" dirty="0"/>
              <a:t> Daten das Laden anstoßen</a:t>
            </a:r>
          </a:p>
          <a:p>
            <a:pPr lvl="1"/>
            <a:r>
              <a:rPr lang="de-DE" dirty="0"/>
              <a:t>In der Zwischenzeit </a:t>
            </a: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Indicator</a:t>
            </a:r>
            <a:r>
              <a:rPr lang="de-DE" dirty="0"/>
              <a:t> anzeigen</a:t>
            </a:r>
          </a:p>
          <a:p>
            <a:pPr lvl="1"/>
            <a:r>
              <a:rPr lang="de-DE" dirty="0"/>
              <a:t>(Mit Hooks andere API, aber gleiches Konzept)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279823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(!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...&lt;/h1&gt;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D5BCCEC-AA67-BF4D-B8B8-60B20825721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4438662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Beim Rendern wird eine Funktion aufgerufen die Daten liefert – oder auch nicht, dann wird Rendern </a:t>
            </a:r>
            <a:r>
              <a:rPr lang="de-DE" b="1" dirty="0">
                <a:solidFill>
                  <a:srgbClr val="36544F"/>
                </a:solidFill>
              </a:rPr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&lt;div&gt; ...geladene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hier anzeigen... &lt;/div&gt;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3458412-7BA8-4147-80AA-D87D83F7955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45346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dirty="0"/>
              <a:t>Beim Rendern wird eine Funktion aufgerufen die Daten liefert – oder auch nicht, dann wird Rendern </a:t>
            </a:r>
            <a:r>
              <a:rPr lang="de-DE" b="1" dirty="0"/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Komponente wird irgendwo im </a:t>
            </a:r>
            <a:r>
              <a:rPr lang="de-DE" b="0" dirty="0" err="1">
                <a:solidFill>
                  <a:srgbClr val="36544F"/>
                </a:solidFill>
              </a:rPr>
              <a:t>Tree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FB8E20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umschlossen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 ...geladene Logs hier anzeigen...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maxDuration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02DED23-4883-174C-8C80-0159FB1E446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8455433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-cache</a:t>
            </a:r>
            <a:r>
              <a:rPr lang="de-DE" b="0" dirty="0"/>
              <a:t> (</a:t>
            </a:r>
            <a:r>
              <a:rPr lang="de-DE" b="0" dirty="0" err="1"/>
              <a:t>zzt</a:t>
            </a:r>
            <a:r>
              <a:rPr lang="de-DE" b="0" dirty="0"/>
              <a:t> 2.0.0-alpha)</a:t>
            </a:r>
            <a:r>
              <a:rPr lang="de-DE" b="0" dirty="0">
                <a:solidFill>
                  <a:srgbClr val="36544F"/>
                </a:solidFill>
              </a:rPr>
              <a:t>: Funktioniert mit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16.x-alpha NICHT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Geladene Daten (</a:t>
            </a:r>
            <a:r>
              <a:rPr lang="de-DE" b="0" dirty="0" err="1">
                <a:solidFill>
                  <a:srgbClr val="9E60B8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) können </a:t>
            </a:r>
            <a:r>
              <a:rPr lang="de-DE" b="0" dirty="0" err="1">
                <a:solidFill>
                  <a:srgbClr val="36544F"/>
                </a:solidFill>
              </a:rPr>
              <a:t>gecached</a:t>
            </a:r>
            <a:r>
              <a:rPr lang="de-DE" b="0" dirty="0">
                <a:solidFill>
                  <a:srgbClr val="36544F"/>
                </a:solidFill>
              </a:rPr>
              <a:t> werden</a:t>
            </a:r>
          </a:p>
          <a:p>
            <a:pPr lvl="1"/>
            <a:r>
              <a:rPr lang="de-DE" dirty="0"/>
              <a:t>Wenn Daten noch nicht vorhanden, werden sie vom Server gelesen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566947" y="260350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unstable_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-cache";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Liefert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("http://localhost:9000/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9BC1F7E-3B5B-8B4C-A520-AE67BEEA66B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68460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2018... zum vergleich...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85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Demo: </a:t>
            </a:r>
            <a:r>
              <a:rPr lang="de-DE" b="0" dirty="0" err="1"/>
              <a:t>Suspense</a:t>
            </a:r>
            <a:r>
              <a:rPr lang="de-DE" b="0" dirty="0"/>
              <a:t> an diversen Stellen</a:t>
            </a:r>
          </a:p>
          <a:p>
            <a:pPr marL="0" indent="0">
              <a:buNone/>
            </a:pPr>
            <a:r>
              <a:rPr lang="de-DE" sz="1800" b="0" dirty="0">
                <a:solidFill>
                  <a:srgbClr val="1778B8"/>
                </a:solidFill>
                <a:hlinkClick r:id="rId2"/>
              </a:rPr>
              <a:t>http://localhost:9081/dashboard?delayfetch</a:t>
            </a:r>
            <a:endParaRPr lang="de-DE" sz="1800" b="0" dirty="0">
              <a:solidFill>
                <a:srgbClr val="1778B8"/>
              </a:solidFill>
            </a:endParaRPr>
          </a:p>
          <a:p>
            <a:pPr marL="0" indent="0">
              <a:buNone/>
            </a:pPr>
            <a:r>
              <a:rPr lang="de-DE" sz="1200" b="0" dirty="0">
                <a:solidFill>
                  <a:srgbClr val="1778B8"/>
                </a:solidFill>
              </a:rPr>
              <a:t>(anpassen in </a:t>
            </a:r>
            <a:r>
              <a:rPr lang="de-DE" sz="1200" b="0" dirty="0" err="1">
                <a:solidFill>
                  <a:srgbClr val="1778B8"/>
                </a:solidFill>
              </a:rPr>
              <a:t>DashboardPageWithSuspense.js</a:t>
            </a:r>
            <a:r>
              <a:rPr lang="de-DE" sz="1200" b="0" dirty="0">
                <a:solidFill>
                  <a:srgbClr val="1778B8"/>
                </a:solidFill>
              </a:rPr>
              <a:t>)</a:t>
            </a:r>
            <a:endParaRPr lang="de-DE" sz="1600" b="0" dirty="0">
              <a:solidFill>
                <a:srgbClr val="1778B8"/>
              </a:solidFill>
            </a:endParaRPr>
          </a:p>
          <a:p>
            <a:pPr lvl="1"/>
            <a:endParaRPr lang="de-DE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CE704DDD-653D-F545-A82D-B1859F8A5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573" y="3569119"/>
            <a:ext cx="2959100" cy="17863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58829C1-DA5E-FE48-8541-C21DAEE3A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568" y="5706508"/>
            <a:ext cx="2945579" cy="8846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D32D118-581D-9E4F-8E30-94AF211A07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0100" y="2170170"/>
            <a:ext cx="3028047" cy="109273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70672CC-DD1F-3F4D-B4A0-80A187E5D489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5077012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Wie funktioniert das eigentlich?</a:t>
            </a: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1ECE952-3019-D941-A049-5C45E871A8ED}"/>
              </a:ext>
            </a:extLst>
          </p:cNvPr>
          <p:cNvSpPr txBox="1"/>
          <p:nvPr/>
        </p:nvSpPr>
        <p:spPr>
          <a:xfrm>
            <a:off x="385073" y="2415620"/>
            <a:ext cx="106893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👇 wird nur ausgeführt, wenn </a:t>
            </a:r>
            <a:r>
              <a:rPr lang="de-DE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zurückgeliefert wird: 🤔🤔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&lt;&gt; ... Logs hier anzeigen ...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A44D85F-F094-EB48-9429-BB7C1E25397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3569149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Response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nutzen, um Vorschauen zu laden</a:t>
            </a:r>
            <a:br>
              <a:rPr lang="de-DE" dirty="0"/>
            </a:br>
            <a:r>
              <a:rPr lang="de-DE" sz="2000" b="0" dirty="0">
                <a:solidFill>
                  <a:srgbClr val="36544F"/>
                </a:solidFill>
              </a:rPr>
              <a:t>Demo: </a:t>
            </a:r>
            <a:r>
              <a:rPr lang="de-DE" sz="2000" b="0" dirty="0">
                <a:solidFill>
                  <a:srgbClr val="1778B8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http://localhost:9081/?delayimg</a:t>
            </a:r>
            <a:r>
              <a:rPr lang="de-DE" sz="2000" b="0" dirty="0">
                <a:solidFill>
                  <a:srgbClr val="1778B8"/>
                </a:solidFill>
              </a:rPr>
              <a:t> </a:t>
            </a:r>
            <a:br>
              <a:rPr lang="de-DE" dirty="0">
                <a:solidFill>
                  <a:srgbClr val="1778B8"/>
                </a:solidFill>
              </a:rPr>
            </a:br>
            <a:endParaRPr lang="de-DE" dirty="0">
              <a:solidFill>
                <a:srgbClr val="1778B8"/>
              </a:solidFill>
            </a:endParaRP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4986662-A05C-5B46-A105-CE94D6327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625" y="1768731"/>
            <a:ext cx="5098575" cy="482240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AB532FB-20C5-D44B-BB81-BD2E219EC944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8124433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 – </a:t>
            </a:r>
            <a:r>
              <a:rPr lang="de-DE" u="sng" dirty="0"/>
              <a:t>ohne</a:t>
            </a:r>
            <a:r>
              <a:rPr lang="de-DE" dirty="0"/>
              <a:t> Vorschau, so wie gewohnt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93718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 – </a:t>
            </a:r>
            <a:r>
              <a:rPr lang="de-DE" u="sng" dirty="0"/>
              <a:t>ohne</a:t>
            </a:r>
            <a:r>
              <a:rPr lang="de-DE" dirty="0"/>
              <a:t> Vorschau, so wie gewohnt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47125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Avatar Komponente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20307F8-1526-7E4D-892C-F9AFD932B6CA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1700196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Image </a:t>
            </a:r>
            <a:r>
              <a:rPr lang="de-DE" dirty="0" err="1"/>
              <a:t>Resource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ImageResource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unstable_createResource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Image();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img.onload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93527D8-962B-724F-908B-F1BEE36D39F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F38B160-ACEA-B744-9178-A580235B3964}"/>
              </a:ext>
            </a:extLst>
          </p:cNvPr>
          <p:cNvSpPr/>
          <p:nvPr/>
        </p:nvSpPr>
        <p:spPr>
          <a:xfrm>
            <a:off x="4882881" y="4147743"/>
            <a:ext cx="326191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"Trick", um zu warten, bis der Browser ein Image geladen hat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52CA389-E9B4-BC45-BC4B-645FCF414CF9}"/>
              </a:ext>
            </a:extLst>
          </p:cNvPr>
          <p:cNvCxnSpPr>
            <a:cxnSpLocks/>
          </p:cNvCxnSpPr>
          <p:nvPr/>
        </p:nvCxnSpPr>
        <p:spPr>
          <a:xfrm>
            <a:off x="4601662" y="4425026"/>
            <a:ext cx="191548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3F0E7A2-EBFB-034B-8DA4-D07D7103DA6F}"/>
              </a:ext>
            </a:extLst>
          </p:cNvPr>
          <p:cNvCxnSpPr>
            <a:cxnSpLocks/>
          </p:cNvCxnSpPr>
          <p:nvPr/>
        </p:nvCxnSpPr>
        <p:spPr>
          <a:xfrm flipV="1">
            <a:off x="4604153" y="4013656"/>
            <a:ext cx="8815" cy="85295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0A843419-818F-044A-9A0A-CFBCC055653B}"/>
              </a:ext>
            </a:extLst>
          </p:cNvPr>
          <p:cNvCxnSpPr>
            <a:cxnSpLocks/>
          </p:cNvCxnSpPr>
          <p:nvPr/>
        </p:nvCxnSpPr>
        <p:spPr>
          <a:xfrm>
            <a:off x="4421419" y="4866607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5FB7223C-EA83-0F40-BDE4-D57554A6ABAE}"/>
              </a:ext>
            </a:extLst>
          </p:cNvPr>
          <p:cNvCxnSpPr>
            <a:cxnSpLocks/>
          </p:cNvCxnSpPr>
          <p:nvPr/>
        </p:nvCxnSpPr>
        <p:spPr>
          <a:xfrm>
            <a:off x="4430207" y="4013655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7522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Einbinden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2196237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dummy.svg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&lt;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/&gt;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0494811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Suspense</a:t>
            </a:r>
            <a:r>
              <a:rPr lang="de-DE" dirty="0"/>
              <a:t> auf dem Server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7C174EC-C9EC-AF4F-978D-64F9D57DC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148" y="2440789"/>
            <a:ext cx="7907704" cy="246987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701D93F-9A9E-F749-8542-DAB392127A04}"/>
              </a:ext>
            </a:extLst>
          </p:cNvPr>
          <p:cNvSpPr txBox="1"/>
          <p:nvPr/>
        </p:nvSpPr>
        <p:spPr>
          <a:xfrm>
            <a:off x="2980267" y="4910667"/>
            <a:ext cx="6062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/2018/11/27/react-16-roadmap.html#suspense-for-server-rendering</a:t>
            </a:r>
          </a:p>
        </p:txBody>
      </p:sp>
    </p:spTree>
    <p:extLst>
      <p:ext uri="{BB962C8B-B14F-4D97-AF65-F5344CB8AC3E}">
        <p14:creationId xmlns:p14="http://schemas.microsoft.com/office/powerpoint/2010/main" val="158917156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– </a:t>
            </a:r>
            <a:r>
              <a:rPr lang="de-DE" dirty="0" err="1"/>
              <a:t>Suspense</a:t>
            </a:r>
            <a:r>
              <a:rPr lang="de-DE" dirty="0"/>
              <a:t> &amp; </a:t>
            </a:r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Ab </a:t>
            </a:r>
            <a:r>
              <a:rPr lang="de-DE" dirty="0" err="1"/>
              <a:t>React</a:t>
            </a:r>
            <a:r>
              <a:rPr lang="de-DE" dirty="0"/>
              <a:t> 16.x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Suspense</a:t>
            </a:r>
            <a:endParaRPr lang="de-DE" dirty="0"/>
          </a:p>
          <a:p>
            <a:pPr lvl="2">
              <a:lnSpc>
                <a:spcPct val="120000"/>
              </a:lnSpc>
            </a:pPr>
            <a:r>
              <a:rPr lang="de-DE" dirty="0"/>
              <a:t>Kann das Rendern eines Teils der Hierarchie unterbrechen und später fortsetzen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Funktioniert heute für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Loading</a:t>
            </a:r>
            <a:r>
              <a:rPr lang="de-DE" dirty="0"/>
              <a:t> von Komponenten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Concurrent</a:t>
            </a:r>
            <a:r>
              <a:rPr lang="de-DE" dirty="0"/>
              <a:t> Mode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Erlaubt es </a:t>
            </a:r>
            <a:r>
              <a:rPr lang="de-DE" dirty="0" err="1"/>
              <a:t>React</a:t>
            </a:r>
            <a:r>
              <a:rPr lang="de-DE" dirty="0"/>
              <a:t>, verschiedene </a:t>
            </a:r>
            <a:r>
              <a:rPr lang="de-DE" dirty="0" err="1"/>
              <a:t>Render</a:t>
            </a:r>
            <a:r>
              <a:rPr lang="de-DE" dirty="0"/>
              <a:t> Vorgänge unterschiedlich zu priorisieren</a:t>
            </a:r>
          </a:p>
          <a:p>
            <a:pPr lvl="2">
              <a:lnSpc>
                <a:spcPct val="120000"/>
              </a:lnSpc>
            </a:pPr>
            <a:r>
              <a:rPr lang="de-DE" strike="sngStrike" dirty="0"/>
              <a:t>Kann ab </a:t>
            </a:r>
            <a:r>
              <a:rPr lang="de-DE" strike="sngStrike" dirty="0" err="1"/>
              <a:t>React</a:t>
            </a:r>
            <a:r>
              <a:rPr lang="de-DE" strike="sngStrike" dirty="0"/>
              <a:t> 16.7 testweise aktiviert werden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Cache API 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Neue Möglichkeit, Daten für </a:t>
            </a:r>
            <a:r>
              <a:rPr lang="de-DE" dirty="0" err="1"/>
              <a:t>React</a:t>
            </a:r>
            <a:r>
              <a:rPr lang="de-DE" dirty="0"/>
              <a:t> zu laden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Sieht synchron aus, blockiert aber (trotzdem) nicht</a:t>
            </a:r>
          </a:p>
        </p:txBody>
      </p:sp>
    </p:spTree>
    <p:extLst>
      <p:ext uri="{BB962C8B-B14F-4D97-AF65-F5344CB8AC3E}">
        <p14:creationId xmlns:p14="http://schemas.microsoft.com/office/powerpoint/2010/main" val="1037229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2018... zum vergleich...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0776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8710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@NILSHARTMANN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944445" y="4419601"/>
            <a:ext cx="6675555" cy="86360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A4C2C1E-1596-044A-A3BC-8B6B13436595}"/>
              </a:ext>
            </a:extLst>
          </p:cNvPr>
          <p:cNvSpPr/>
          <p:nvPr/>
        </p:nvSpPr>
        <p:spPr>
          <a:xfrm>
            <a:off x="944444" y="4419600"/>
            <a:ext cx="6904155" cy="783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b="1" dirty="0">
                <a:solidFill>
                  <a:srgbClr val="36544F"/>
                </a:solidFill>
                <a:hlinkClick r:id="rId4"/>
              </a:rPr>
              <a:t>https://</a:t>
            </a:r>
            <a:r>
              <a:rPr lang="de-DE" b="1" dirty="0" err="1">
                <a:solidFill>
                  <a:srgbClr val="36544F"/>
                </a:solidFill>
                <a:hlinkClick r:id="rId4"/>
              </a:rPr>
              <a:t>bit.ly</a:t>
            </a:r>
            <a:r>
              <a:rPr lang="de-DE" b="1" dirty="0">
                <a:solidFill>
                  <a:srgbClr val="36544F"/>
                </a:solidFill>
                <a:hlinkClick r:id="rId4"/>
              </a:rPr>
              <a:t>/oose-react-2019 </a:t>
            </a:r>
            <a:r>
              <a:rPr lang="de-DE" b="1" dirty="0">
                <a:solidFill>
                  <a:srgbClr val="36544F"/>
                </a:solidFill>
              </a:rPr>
              <a:t>	</a:t>
            </a: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Beispiel-Code: 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https://</a:t>
            </a:r>
            <a:r>
              <a:rPr lang="de-DE" b="1" dirty="0" err="1">
                <a:solidFill>
                  <a:srgbClr val="36544F"/>
                </a:solidFill>
                <a:hlinkClick r:id="rId5"/>
              </a:rPr>
              <a:t>github.com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/</a:t>
            </a:r>
            <a:r>
              <a:rPr lang="de-DE" b="1" dirty="0" err="1">
                <a:solidFill>
                  <a:srgbClr val="36544F"/>
                </a:solidFill>
                <a:hlinkClick r:id="rId5"/>
              </a:rPr>
              <a:t>nilshartmann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/</a:t>
            </a:r>
            <a:r>
              <a:rPr lang="de-DE" b="1" dirty="0" err="1">
                <a:solidFill>
                  <a:srgbClr val="36544F"/>
                </a:solidFill>
                <a:hlinkClick r:id="rId5"/>
              </a:rPr>
              <a:t>react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-chat-</a:t>
            </a:r>
            <a:r>
              <a:rPr lang="de-DE" b="1" dirty="0" err="1">
                <a:solidFill>
                  <a:srgbClr val="36544F"/>
                </a:solidFill>
                <a:hlinkClick r:id="rId5"/>
              </a:rPr>
              <a:t>example</a:t>
            </a:r>
            <a:endParaRPr lang="de-DE" b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2018... zum vergleich...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05D892C-5B2E-B04D-959D-E24BC7560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73" y="4850491"/>
            <a:ext cx="7124701" cy="190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16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Roadmap 2019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EE561E-A971-A84E-9298-A8EBBF5C4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67" y="1884301"/>
            <a:ext cx="7247467" cy="21735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913384A-0B5C-A64D-A18D-DA1A8E5AC31A}"/>
              </a:ext>
            </a:extLst>
          </p:cNvPr>
          <p:cNvSpPr txBox="1"/>
          <p:nvPr/>
        </p:nvSpPr>
        <p:spPr>
          <a:xfrm>
            <a:off x="4665134" y="4057856"/>
            <a:ext cx="403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</a:t>
            </a:r>
          </a:p>
        </p:txBody>
      </p:sp>
    </p:spTree>
    <p:extLst>
      <p:ext uri="{BB962C8B-B14F-4D97-AF65-F5344CB8AC3E}">
        <p14:creationId xmlns:p14="http://schemas.microsoft.com/office/powerpoint/2010/main" val="4047801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3603</Words>
  <Application>Microsoft Macintosh PowerPoint</Application>
  <PresentationFormat>A4-Papier (210 x 297 mm)</PresentationFormat>
  <Paragraphs>793</Paragraphs>
  <Slides>70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70</vt:i4>
      </vt:variant>
    </vt:vector>
  </HeadingPairs>
  <TitlesOfParts>
    <vt:vector size="82" baseType="lpstr">
      <vt:lpstr>Arial</vt:lpstr>
      <vt:lpstr>Calibri</vt:lpstr>
      <vt:lpstr>Calibri Light</vt:lpstr>
      <vt:lpstr>Montserrat</vt:lpstr>
      <vt:lpstr>Source Code Pro</vt:lpstr>
      <vt:lpstr>Source Code Pro Black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OOSE Hamburg | Januar 2019 | @nilshartmann</vt:lpstr>
      <vt:lpstr>https://nilshartmann.net</vt:lpstr>
      <vt:lpstr>Disclaimer: "a bit confused"</vt:lpstr>
      <vt:lpstr>Rückblick...</vt:lpstr>
      <vt:lpstr>React 16.x</vt:lpstr>
      <vt:lpstr>React 2018... zum vergleich...</vt:lpstr>
      <vt:lpstr>React 2018... zum vergleich...</vt:lpstr>
      <vt:lpstr>React 2018... zum vergleich...</vt:lpstr>
      <vt:lpstr>Roadmap 2019</vt:lpstr>
      <vt:lpstr>Ein Beispiel...</vt:lpstr>
      <vt:lpstr>Functions everywhere</vt:lpstr>
      <vt:lpstr>Hintergrund</vt:lpstr>
      <vt:lpstr>Hintergrund</vt:lpstr>
      <vt:lpstr>Hintergrund</vt:lpstr>
      <vt:lpstr>useDispatch Hook</vt:lpstr>
      <vt:lpstr>useState Hook</vt:lpstr>
      <vt:lpstr>useState Hook</vt:lpstr>
      <vt:lpstr>useState Hook</vt:lpstr>
      <vt:lpstr>useState Hook</vt:lpstr>
      <vt:lpstr>useState Hook</vt:lpstr>
      <vt:lpstr>useDispatch Hook</vt:lpstr>
      <vt:lpstr>useDispatch Hook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Custom Hooks</vt:lpstr>
      <vt:lpstr>Custom Hooks</vt:lpstr>
      <vt:lpstr>Custom Hooks</vt:lpstr>
      <vt:lpstr>Custom Hooks</vt:lpstr>
      <vt:lpstr>Custom Hooks</vt:lpstr>
      <vt:lpstr>Custom Hooks</vt:lpstr>
      <vt:lpstr>Hooks</vt:lpstr>
      <vt:lpstr>Hooks</vt:lpstr>
      <vt:lpstr>Hooks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Demo: Lazy und Suspense</vt:lpstr>
      <vt:lpstr>Ausblick</vt:lpstr>
      <vt:lpstr>concurrent React</vt:lpstr>
      <vt:lpstr>concurrent React</vt:lpstr>
      <vt:lpstr>concurrent React</vt:lpstr>
      <vt:lpstr>Asynchrones Rendern</vt:lpstr>
      <vt:lpstr>Concurrent Mode</vt:lpstr>
      <vt:lpstr>suspense mit Concurrent Mode</vt:lpstr>
      <vt:lpstr>Lazy und Suspense</vt:lpstr>
      <vt:lpstr>Suspense</vt:lpstr>
      <vt:lpstr>Beispiel: Daten laden mit Suspense</vt:lpstr>
      <vt:lpstr>asynchrones Daten laden</vt:lpstr>
      <vt:lpstr>Daten laden mit Suspense - 1</vt:lpstr>
      <vt:lpstr>Daten laden mit Suspense - 2</vt:lpstr>
      <vt:lpstr>Daten laden mit Suspense - 3</vt:lpstr>
      <vt:lpstr>Daten laden mit Suspense</vt:lpstr>
      <vt:lpstr>Hintergrund: Suspense</vt:lpstr>
      <vt:lpstr>Beispiel: Vorschauen mit Response</vt:lpstr>
      <vt:lpstr>Beispiel: Vorschauen mit Suspense</vt:lpstr>
      <vt:lpstr>Beispiel: Vorschauen mit Suspense</vt:lpstr>
      <vt:lpstr>Beispiel: Vorschauen mit Suspense</vt:lpstr>
      <vt:lpstr>Beispiel: Vorschauen mit Suspense</vt:lpstr>
      <vt:lpstr>Beispiel: Vorschauen mit Suspense</vt:lpstr>
      <vt:lpstr>Ausblick: Suspense auf dem Server</vt:lpstr>
      <vt:lpstr>Zusammenfassung – Suspense &amp; Concurrent Rendering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840</cp:revision>
  <cp:lastPrinted>2019-01-27T23:15:14Z</cp:lastPrinted>
  <dcterms:created xsi:type="dcterms:W3CDTF">2016-03-28T15:59:53Z</dcterms:created>
  <dcterms:modified xsi:type="dcterms:W3CDTF">2019-01-27T23:15:44Z</dcterms:modified>
</cp:coreProperties>
</file>

<file path=docProps/thumbnail.jpeg>
</file>